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6" r:id="rId6"/>
    <p:sldId id="263" r:id="rId7"/>
    <p:sldId id="264" r:id="rId8"/>
    <p:sldId id="265" r:id="rId9"/>
    <p:sldId id="269" r:id="rId10"/>
    <p:sldId id="270" r:id="rId11"/>
    <p:sldId id="271" r:id="rId12"/>
    <p:sldId id="272" r:id="rId13"/>
    <p:sldId id="273" r:id="rId14"/>
    <p:sldId id="275" r:id="rId15"/>
    <p:sldId id="274" r:id="rId16"/>
    <p:sldId id="277" r:id="rId17"/>
    <p:sldId id="261" r:id="rId18"/>
    <p:sldId id="278" r:id="rId19"/>
    <p:sldId id="279" r:id="rId20"/>
    <p:sldId id="280" r:id="rId21"/>
    <p:sldId id="283" r:id="rId22"/>
    <p:sldId id="281" r:id="rId23"/>
    <p:sldId id="282" r:id="rId24"/>
    <p:sldId id="284" r:id="rId25"/>
    <p:sldId id="291" r:id="rId26"/>
    <p:sldId id="287" r:id="rId27"/>
    <p:sldId id="286" r:id="rId28"/>
    <p:sldId id="285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361A-C2CC-4A5D-936F-3AB03F4AB4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2B07E-24F5-4378-B935-5B07077A3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74A8B-6422-4584-983D-4EA63A3D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FC604-42E7-454A-B186-91A423823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A07C4-84B1-46C5-9C44-4CB052E6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398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128F-9913-477D-B1F5-EE8CDF09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AADAB-3A6D-4B57-AC41-55760B49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945E6-44E8-4E22-8B99-0300319E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C88B-0E4F-4471-948D-5EE6DEDB8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E5613-435A-4465-B0D6-013539C6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231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1434C-F806-49EA-B36D-001EE601E3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3EECF-98C4-44B7-86BE-2CB77A768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98F6-CCFF-4DE8-A0CF-F24E5793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E6EC7-72C9-4D7C-92D6-B819F431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E6D0B-1447-4B1B-86B1-A80395851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0820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4704-FEC4-4C4A-876A-53397FC8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25C95-DA50-4BE8-8E16-E46D49199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4C41-F21C-464E-83DF-D86CA8FDC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A428F-85EB-488D-8398-728E8400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E9A1C-A9E6-4B3B-81C7-C24392C4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51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BFC0-0992-4C30-B290-3F48A091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C6165-E876-4EF6-A8BB-119BC1625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93612-88DB-45F2-AA06-2E4025D2D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B8489-1E1F-45B6-80CB-02EB92A00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D2CF-9149-40E4-81D7-2B5A1B00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689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7F41F-ADA1-42D1-AD65-849F89A6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0B721-F541-452A-B625-87F062CAB2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138D4-4A4A-42F7-A198-F187B6362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F4A59-8836-4C68-ACC1-5088D78FF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9BFC2-EBC3-4894-80E9-D988B5A64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EC33B-9885-4DB3-9E96-2BBB47FB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61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7D61-6833-465D-9B4B-29DC18C31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12286-90B0-497B-89E4-00C7519FE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834F3-DF5E-4FA4-A1CE-77BA612A8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978D1F-445D-4F30-823D-33A6BBC6D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281E9-0128-4DD1-BBD9-797160DF6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6FC21-1D60-4676-ACE0-1651B3A2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584B59-C077-4F9A-B9AD-79C9323B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0CC8DB-EACE-43C5-8EE6-7E34E0E0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96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FC86-1123-4195-8FBF-6AA92798C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B6914-B5B0-4CD7-B274-FBC351F5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8B26D-BB44-455F-9BA4-31E43865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61B5E-C13E-4F11-A270-A99CCDA8F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14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C82D36-6960-4E4B-93E1-FE463F61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75B1D-FEDC-4DDA-9A36-BEA5F8A4C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B110E-620E-433A-9E1E-F73D430D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11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4A8F7-C05A-41BC-A598-5018E42EC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D426-B80B-4571-A950-16B6B8AA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C0B32-018B-40CD-83E1-FE30FC15C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C662F-F5D3-425E-BB9B-DD4D860E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5E36-4BA9-4179-A38C-83950D257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FA26F-2ED1-4C99-B486-1E035B48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73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5E28-71E6-41EB-B446-E555E6E1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86FFC-FDFD-42C5-A303-B7FD2477AA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4DE28-E490-4E79-A835-F95DA4550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6BF37-502E-44E1-AD47-8B29636B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91356-A3AA-43B1-8E37-0890F5BA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CDC0F-7EB9-45CA-94DE-EC2A37A1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24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33F39-D5F8-45B1-BD60-0DC11EF6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A0CF6-A6B7-4EDF-90E6-C5B4B35C5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43EF0-8E54-470F-AF18-48439E9DC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505F9-DCA7-493F-87CF-2CCD6135189C}" type="datetimeFigureOut">
              <a:rPr lang="ru-RU" smtClean="0"/>
              <a:t>10.12.2020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328FD-DE31-4D6B-99F4-E5D128884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CC435-2C5A-4687-8E49-A2A8D3850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4B2E5-8997-47F2-896F-6FFFBAEA87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55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kpzhang93.github.io/MTCNN_face_detection_alignmen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4.06655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musatyalab.github.io/openface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musatyalab.github.io/openface/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dlib.net/2017/02/high-quality-face-recognition-with-deep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medium.com/@krsatyam1996/face-recognition-using-openface-92f02045ca2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krsatyam1996/face-recognition-using-openface-92f02045ca2a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5A12-FA08-4B34-BA13-15F6A13DA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Анализ лиц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CE423-CDF8-4ADF-8C79-7772DE7683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Детектирование и распознавание лиц с использованием нейронных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398591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FA0D-FF3F-4B28-A30F-CB884625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Аналогии с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299F-8D61-442D-9DF4-DE39C197B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Скользящее окно – </a:t>
            </a:r>
            <a:r>
              <a:rPr lang="ru-RU" dirty="0" err="1"/>
              <a:t>сверточный</a:t>
            </a:r>
            <a:r>
              <a:rPr lang="ru-RU" dirty="0"/>
              <a:t> слой</a:t>
            </a:r>
          </a:p>
          <a:p>
            <a:r>
              <a:rPr lang="ru-RU" dirty="0"/>
              <a:t>Фиксированные признаки Хаара – обучаемые веса фильтров</a:t>
            </a:r>
          </a:p>
          <a:p>
            <a:r>
              <a:rPr lang="ru-RU" dirty="0"/>
              <a:t>Переменный размер окна – пирамида изображений</a:t>
            </a:r>
          </a:p>
          <a:p>
            <a:r>
              <a:rPr lang="ru-RU" dirty="0"/>
              <a:t>Неизвестное число лиц (выход сети переменного размера) – опорные точки (как в </a:t>
            </a:r>
            <a:r>
              <a:rPr lang="en-US" dirty="0"/>
              <a:t>SSD/Faster R-CNN)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320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FA0D-FF3F-4B28-A30F-CB884625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Аналогии с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299F-8D61-442D-9DF4-DE39C197B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62421"/>
          </a:xfrm>
        </p:spPr>
        <p:txBody>
          <a:bodyPr/>
          <a:lstStyle/>
          <a:p>
            <a:r>
              <a:rPr lang="ru-RU" dirty="0"/>
              <a:t>Скользящее окно – </a:t>
            </a:r>
            <a:r>
              <a:rPr lang="ru-RU" dirty="0" err="1"/>
              <a:t>сверточный</a:t>
            </a:r>
            <a:r>
              <a:rPr lang="ru-RU" dirty="0"/>
              <a:t> слой</a:t>
            </a:r>
          </a:p>
          <a:p>
            <a:r>
              <a:rPr lang="ru-RU" dirty="0"/>
              <a:t>Фиксированные признаки Хаара – обучаемые веса фильтров</a:t>
            </a:r>
          </a:p>
          <a:p>
            <a:r>
              <a:rPr lang="ru-RU" dirty="0"/>
              <a:t>Переменный размер окна – пирамида изображений</a:t>
            </a:r>
          </a:p>
          <a:p>
            <a:r>
              <a:rPr lang="ru-RU" dirty="0"/>
              <a:t>Неизвестное число лиц (выход сети переменного размера) – опорные точки (как в </a:t>
            </a:r>
            <a:r>
              <a:rPr lang="en-US" dirty="0"/>
              <a:t>SSD/Faster R-CNN)</a:t>
            </a:r>
            <a:endParaRPr lang="ru-RU" dirty="0"/>
          </a:p>
        </p:txBody>
      </p:sp>
      <p:pic>
        <p:nvPicPr>
          <p:cNvPr id="4" name="Picture 4" descr="Image result for face detection crowd">
            <a:extLst>
              <a:ext uri="{FF2B5EF4-FFF2-40B4-BE49-F238E27FC236}">
                <a16:creationId xmlns:a16="http://schemas.microsoft.com/office/drawing/2014/main" id="{C62E9122-8087-45DC-8F7C-90820CC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" y="4615727"/>
            <a:ext cx="1963714" cy="1463040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face detection crowd">
            <a:extLst>
              <a:ext uri="{FF2B5EF4-FFF2-40B4-BE49-F238E27FC236}">
                <a16:creationId xmlns:a16="http://schemas.microsoft.com/office/drawing/2014/main" id="{DE8F561D-31CC-4360-9350-7E0358A3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82" y="5494541"/>
            <a:ext cx="981857" cy="731520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ace detection crowd">
            <a:extLst>
              <a:ext uri="{FF2B5EF4-FFF2-40B4-BE49-F238E27FC236}">
                <a16:creationId xmlns:a16="http://schemas.microsoft.com/office/drawing/2014/main" id="{7BA218C8-DD26-42B5-BCED-D8F4B7D10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63" y="5895887"/>
            <a:ext cx="490929" cy="365760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Manual Operation 7">
            <a:extLst>
              <a:ext uri="{FF2B5EF4-FFF2-40B4-BE49-F238E27FC236}">
                <a16:creationId xmlns:a16="http://schemas.microsoft.com/office/drawing/2014/main" id="{C3F11219-736E-47F0-ADC6-79FA358D4AD0}"/>
              </a:ext>
            </a:extLst>
          </p:cNvPr>
          <p:cNvSpPr/>
          <p:nvPr/>
        </p:nvSpPr>
        <p:spPr>
          <a:xfrm rot="16200000">
            <a:off x="2939666" y="4536684"/>
            <a:ext cx="1766171" cy="1563484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CNN</a:t>
            </a:r>
            <a:endParaRPr lang="ru-RU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4478905-B8FF-4F5E-BBAC-5D281AB21AAE}"/>
              </a:ext>
            </a:extLst>
          </p:cNvPr>
          <p:cNvSpPr/>
          <p:nvPr/>
        </p:nvSpPr>
        <p:spPr>
          <a:xfrm>
            <a:off x="2303585" y="4967654"/>
            <a:ext cx="591811" cy="659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933755-1022-4CE4-A0C7-BD9A5A14AE8C}"/>
              </a:ext>
            </a:extLst>
          </p:cNvPr>
          <p:cNvSpPr/>
          <p:nvPr/>
        </p:nvSpPr>
        <p:spPr>
          <a:xfrm>
            <a:off x="5737014" y="5017535"/>
            <a:ext cx="2019300" cy="6594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List of bounding boxes proposals</a:t>
            </a:r>
            <a:endParaRPr lang="ru-RU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0A018F7-6885-474B-A896-2C7DC98EBB22}"/>
              </a:ext>
            </a:extLst>
          </p:cNvPr>
          <p:cNvSpPr/>
          <p:nvPr/>
        </p:nvSpPr>
        <p:spPr>
          <a:xfrm>
            <a:off x="4870904" y="5017535"/>
            <a:ext cx="984773" cy="659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AE7978E-F6CD-495E-8167-C2FD8DF0837E}"/>
              </a:ext>
            </a:extLst>
          </p:cNvPr>
          <p:cNvSpPr/>
          <p:nvPr/>
        </p:nvSpPr>
        <p:spPr>
          <a:xfrm>
            <a:off x="7756314" y="4999950"/>
            <a:ext cx="833468" cy="677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E5254E-DBCB-4700-BC1E-5B20F831590C}"/>
              </a:ext>
            </a:extLst>
          </p:cNvPr>
          <p:cNvSpPr/>
          <p:nvPr/>
        </p:nvSpPr>
        <p:spPr>
          <a:xfrm>
            <a:off x="8707679" y="4941159"/>
            <a:ext cx="1344719" cy="812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Post-processing</a:t>
            </a:r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31ECAD-A6E3-449C-B54C-F5AE3B73B722}"/>
              </a:ext>
            </a:extLst>
          </p:cNvPr>
          <p:cNvSpPr/>
          <p:nvPr/>
        </p:nvSpPr>
        <p:spPr>
          <a:xfrm>
            <a:off x="11013289" y="5017535"/>
            <a:ext cx="990077" cy="6594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Filtered list</a:t>
            </a:r>
            <a:endParaRPr lang="ru-RU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F2E4BB8-5045-447A-BF7F-0819ED59ED04}"/>
              </a:ext>
            </a:extLst>
          </p:cNvPr>
          <p:cNvSpPr/>
          <p:nvPr/>
        </p:nvSpPr>
        <p:spPr>
          <a:xfrm>
            <a:off x="10170295" y="4967654"/>
            <a:ext cx="833468" cy="677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83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AD7A-6DDC-41F0-B99C-8B682BA4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не так?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26CCA-E858-41CF-BBC2-444D710B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Вполне рабочая схема, но…</a:t>
            </a:r>
          </a:p>
        </p:txBody>
      </p:sp>
    </p:spTree>
    <p:extLst>
      <p:ext uri="{BB962C8B-B14F-4D97-AF65-F5344CB8AC3E}">
        <p14:creationId xmlns:p14="http://schemas.microsoft.com/office/powerpoint/2010/main" val="423834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AD7A-6DDC-41F0-B99C-8B682BA4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не так?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26CCA-E858-41CF-BBC2-444D710B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Вполне рабочая схема, но…</a:t>
            </a:r>
          </a:p>
          <a:p>
            <a:r>
              <a:rPr lang="ru-RU" dirty="0"/>
              <a:t>Можно ли повысить эффективность за счет специфики задачи?</a:t>
            </a:r>
          </a:p>
        </p:txBody>
      </p:sp>
    </p:spTree>
    <p:extLst>
      <p:ext uri="{BB962C8B-B14F-4D97-AF65-F5344CB8AC3E}">
        <p14:creationId xmlns:p14="http://schemas.microsoft.com/office/powerpoint/2010/main" val="2309186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AD7A-6DDC-41F0-B99C-8B682BA4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не так?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26CCA-E858-41CF-BBC2-444D710B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Вполне рабочая схема, но…</a:t>
            </a:r>
          </a:p>
          <a:p>
            <a:r>
              <a:rPr lang="ru-RU" dirty="0"/>
              <a:t>Можно ли повысить эффективность за счет специфики задачи?</a:t>
            </a:r>
          </a:p>
          <a:p>
            <a:r>
              <a:rPr lang="ru-RU" dirty="0"/>
              <a:t>Лицо нормального человека, как правило, содержит элементы в определенных позициях (глаза, рот, нос)</a:t>
            </a:r>
          </a:p>
          <a:p>
            <a:r>
              <a:rPr lang="ru-RU" dirty="0"/>
              <a:t>Добавим эту информацию в сеть!</a:t>
            </a:r>
          </a:p>
        </p:txBody>
      </p:sp>
    </p:spTree>
    <p:extLst>
      <p:ext uri="{BB962C8B-B14F-4D97-AF65-F5344CB8AC3E}">
        <p14:creationId xmlns:p14="http://schemas.microsoft.com/office/powerpoint/2010/main" val="3519177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AD7A-6DDC-41F0-B99C-8B682BA4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не так?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26CCA-E858-41CF-BBC2-444D710B8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Вполне рабочая схема, но…</a:t>
            </a:r>
          </a:p>
          <a:p>
            <a:r>
              <a:rPr lang="ru-RU" dirty="0"/>
              <a:t>Можно ли повысить эффективность за счет специфики задачи?</a:t>
            </a:r>
          </a:p>
          <a:p>
            <a:r>
              <a:rPr lang="ru-RU" dirty="0"/>
              <a:t>Лицо нормального человека, как правило, содержит элементы в определенных позициях (глаза, рот, нос)</a:t>
            </a:r>
          </a:p>
          <a:p>
            <a:r>
              <a:rPr lang="ru-RU" dirty="0"/>
              <a:t>Добавим эту информацию в сеть!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MTCNN, Joint Face Detection and Alignment using Multi-task Cascaded Convolutional Networks (2016)*</a:t>
            </a:r>
            <a:endParaRPr lang="ru-RU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994383B0-394B-4680-B6AC-CB97740BF35A}"/>
              </a:ext>
            </a:extLst>
          </p:cNvPr>
          <p:cNvSpPr/>
          <p:nvPr/>
        </p:nvSpPr>
        <p:spPr>
          <a:xfrm>
            <a:off x="5972175" y="4398963"/>
            <a:ext cx="8001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89BB38-A043-4CAD-89B2-97D9EF5AFB34}"/>
              </a:ext>
            </a:extLst>
          </p:cNvPr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*) </a:t>
            </a:r>
            <a:r>
              <a:rPr lang="en-US" dirty="0">
                <a:hlinkClick r:id="rId2"/>
              </a:rPr>
              <a:t>https://kpzhang93.github.io/MTCNN_face_detection_alignment/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5733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EB77-5268-4A6D-A80B-AF2D2DE6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точки лица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8EE3C1-069D-4237-8A07-01BB15BC5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Ключевые точки лица (</a:t>
            </a:r>
            <a:r>
              <a:rPr lang="en-US" dirty="0"/>
              <a:t>facial landmarks</a:t>
            </a:r>
            <a:r>
              <a:rPr lang="ru-RU" dirty="0"/>
              <a:t>) задаются как упорядоченное множество координат точек, находящихся в характерных позициях на лице человека</a:t>
            </a:r>
          </a:p>
          <a:p>
            <a:r>
              <a:rPr lang="ru-RU" dirty="0"/>
              <a:t>Примеры: нос, края глаз, контуры лица, уголки рта и т.д.</a:t>
            </a:r>
          </a:p>
        </p:txBody>
      </p:sp>
      <p:pic>
        <p:nvPicPr>
          <p:cNvPr id="5122" name="Picture 2" descr="Image result for facial landmark detection">
            <a:extLst>
              <a:ext uri="{FF2B5EF4-FFF2-40B4-BE49-F238E27FC236}">
                <a16:creationId xmlns:a16="http://schemas.microsoft.com/office/drawing/2014/main" id="{E3CD9E8A-397F-48E4-BC1B-82FE96B3B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240" y="4406857"/>
            <a:ext cx="26479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9A577E9-88D2-4217-A905-86B1C8658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46" y="3965861"/>
            <a:ext cx="3360615" cy="27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7C856B3-D483-4B57-8BDF-821BEF3DE31B}"/>
              </a:ext>
            </a:extLst>
          </p:cNvPr>
          <p:cNvSpPr/>
          <p:nvPr/>
        </p:nvSpPr>
        <p:spPr>
          <a:xfrm>
            <a:off x="4844562" y="5020143"/>
            <a:ext cx="2523392" cy="255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3912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EB8F-028C-4B87-A8E2-CF4FC4F4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</a:t>
            </a:r>
            <a:r>
              <a:rPr lang="en-US" dirty="0"/>
              <a:t>MTCNN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1E3E1-B7AD-413C-ADD2-3E7613FA3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Обучим сеть одновременно решать две задачи:</a:t>
            </a:r>
          </a:p>
          <a:p>
            <a:pPr lvl="1"/>
            <a:r>
              <a:rPr lang="ru-RU" dirty="0"/>
              <a:t>Детектирование лица на изображении</a:t>
            </a:r>
          </a:p>
          <a:p>
            <a:pPr lvl="1"/>
            <a:r>
              <a:rPr lang="ru-RU" dirty="0"/>
              <a:t>Нахождение ключевых точек на лице</a:t>
            </a:r>
          </a:p>
          <a:p>
            <a:r>
              <a:rPr lang="ru-RU" dirty="0"/>
              <a:t>За </a:t>
            </a:r>
            <a:r>
              <a:rPr lang="ru-RU"/>
              <a:t>счет взаимодополнения </a:t>
            </a:r>
            <a:r>
              <a:rPr lang="ru-RU" dirty="0"/>
              <a:t>этих задач будем надеяться получить прирост в точности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6F24E51-B8BB-4A15-990E-D4FA5B1F1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310796"/>
            <a:ext cx="11811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4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8146-B4F3-4BA5-B66E-73E94563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en-US" dirty="0"/>
              <a:t>MTCNN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C7DE2-E933-4928-8BBE-746E30644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677" y="1729520"/>
            <a:ext cx="4281854" cy="4777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68FAB-69DB-4090-B740-6328F5E82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754" y="1556237"/>
            <a:ext cx="7332785" cy="2637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E7E29A-6D9F-4ACC-9C75-565886494C9F}"/>
              </a:ext>
            </a:extLst>
          </p:cNvPr>
          <p:cNvSpPr txBox="1"/>
          <p:nvPr/>
        </p:nvSpPr>
        <p:spPr>
          <a:xfrm>
            <a:off x="4686300" y="4422531"/>
            <a:ext cx="7033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Proposal Network (P-Net). </a:t>
            </a:r>
            <a:r>
              <a:rPr lang="ru-RU" dirty="0"/>
              <a:t>Формирует список рамок-кандидатов.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Refinement Network (R-Net)</a:t>
            </a:r>
            <a:r>
              <a:rPr lang="ru-RU" dirty="0"/>
              <a:t>. Выполняет фильтрацию рамок, уточнение их координат, подавление </a:t>
            </a:r>
            <a:r>
              <a:rPr lang="ru-RU" dirty="0" err="1"/>
              <a:t>немаксимальных</a:t>
            </a:r>
            <a:r>
              <a:rPr lang="ru-RU" dirty="0"/>
              <a:t> значений.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Network (O-Net)</a:t>
            </a:r>
            <a:r>
              <a:rPr lang="ru-RU" dirty="0"/>
              <a:t>. Выдает координаты ключевых точек и дополнительно уточняет позицию рамки.</a:t>
            </a:r>
          </a:p>
        </p:txBody>
      </p:sp>
    </p:spTree>
    <p:extLst>
      <p:ext uri="{BB962C8B-B14F-4D97-AF65-F5344CB8AC3E}">
        <p14:creationId xmlns:p14="http://schemas.microsoft.com/office/powerpoint/2010/main" val="228196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D6CD-5CA3-4E39-8C93-5B3D1E1A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0C72AF5-BC79-4BEE-9042-E9C82EDD4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25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6F25E3F-A252-476D-BD64-40AF84244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0272"/>
            <a:ext cx="12192000" cy="25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6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B9E8-04DA-40B3-8329-404E0AA7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Детектирование 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451C2-C7DC-4AA8-AD44-0A100E0C7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Image result for perfect face detector gif">
            <a:extLst>
              <a:ext uri="{FF2B5EF4-FFF2-40B4-BE49-F238E27FC236}">
                <a16:creationId xmlns:a16="http://schemas.microsoft.com/office/drawing/2014/main" id="{A4CD0C11-5294-44C1-873C-35707F6BEA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150" y="2276475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31350A-B67E-445A-900F-491C987A5B56}"/>
              </a:ext>
            </a:extLst>
          </p:cNvPr>
          <p:cNvSpPr/>
          <p:nvPr/>
        </p:nvSpPr>
        <p:spPr>
          <a:xfrm>
            <a:off x="0" y="6488668"/>
            <a:ext cx="3494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http://vision.ucsd.edu/~bbabenko/</a:t>
            </a:r>
          </a:p>
        </p:txBody>
      </p:sp>
    </p:spTree>
    <p:extLst>
      <p:ext uri="{BB962C8B-B14F-4D97-AF65-F5344CB8AC3E}">
        <p14:creationId xmlns:p14="http://schemas.microsoft.com/office/powerpoint/2010/main" val="202187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98318F-9F6C-4EFF-BC82-636B5D89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Нейросетевые</a:t>
            </a:r>
            <a:r>
              <a:rPr lang="ru-RU" dirty="0"/>
              <a:t> методы распознавания лиц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34867-CE9A-42D4-9C3B-00072BCB3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395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00259-4491-4ACB-B892-3C9A2220B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распознавания лиц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9C654DE-F8EB-4704-9259-F2DFC2396E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064352"/>
              </p:ext>
            </p:extLst>
          </p:nvPr>
        </p:nvGraphicFramePr>
        <p:xfrm>
          <a:off x="509956" y="2468880"/>
          <a:ext cx="6207368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6462">
                  <a:extLst>
                    <a:ext uri="{9D8B030D-6E8A-4147-A177-3AD203B41FA5}">
                      <a16:colId xmlns:a16="http://schemas.microsoft.com/office/drawing/2014/main" val="2551203128"/>
                    </a:ext>
                  </a:extLst>
                </a:gridCol>
                <a:gridCol w="1954444">
                  <a:extLst>
                    <a:ext uri="{9D8B030D-6E8A-4147-A177-3AD203B41FA5}">
                      <a16:colId xmlns:a16="http://schemas.microsoft.com/office/drawing/2014/main" val="1176768232"/>
                    </a:ext>
                  </a:extLst>
                </a:gridCol>
                <a:gridCol w="2126462">
                  <a:extLst>
                    <a:ext uri="{9D8B030D-6E8A-4147-A177-3AD203B41FA5}">
                      <a16:colId xmlns:a16="http://schemas.microsoft.com/office/drawing/2014/main" val="1642083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Фиксированное множество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Открытое множество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749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Контролируемые условия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&gt;99.9 %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&gt;88%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8048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Неконтролируемые условия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&gt;80%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Пока так себе…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142947"/>
                  </a:ext>
                </a:extLst>
              </a:tr>
            </a:tbl>
          </a:graphicData>
        </a:graphic>
      </p:graphicFrame>
      <p:pic>
        <p:nvPicPr>
          <p:cNvPr id="7170" name="Picture 2" descr="Comparison of open-set and closed-set face recognition. ">
            <a:extLst>
              <a:ext uri="{FF2B5EF4-FFF2-40B4-BE49-F238E27FC236}">
                <a16:creationId xmlns:a16="http://schemas.microsoft.com/office/drawing/2014/main" id="{8F79D45A-EDBB-44BD-83FD-396D37716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396229"/>
            <a:ext cx="5105400" cy="546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83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FDD092-0ACD-4FBA-A67D-55F89AF6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Развитие алгоритмов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67118-8CA2-4B97-8994-94ED323842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91848"/>
            <a:ext cx="11858362" cy="34264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7039AF-C5EC-49CB-A28B-A9D680262D04}"/>
              </a:ext>
            </a:extLst>
          </p:cNvPr>
          <p:cNvSpPr/>
          <p:nvPr/>
        </p:nvSpPr>
        <p:spPr>
          <a:xfrm>
            <a:off x="0" y="6488721"/>
            <a:ext cx="750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Face Recognition: A Survey</a:t>
            </a:r>
            <a:r>
              <a:rPr lang="ru-RU" dirty="0"/>
              <a:t>, 2018 (</a:t>
            </a:r>
            <a:r>
              <a:rPr lang="en-US" dirty="0">
                <a:hlinkClick r:id="rId3"/>
              </a:rPr>
              <a:t>https://arxiv.org/pdf/1804.06655.pdf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887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B3DD-2857-44C5-B09D-16E6DA09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Развитие алгоритмов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67F4A-D349-41AC-97FF-E23B574F5A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023" y="1318846"/>
            <a:ext cx="11684977" cy="383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51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57C4-1904-4A60-A8A7-906D253A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Метод </a:t>
            </a:r>
            <a:r>
              <a:rPr lang="en-US" dirty="0" err="1"/>
              <a:t>FaceNet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7BFF0-A144-4D36-94AA-0FD6A97C2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1208" y="1561425"/>
            <a:ext cx="7343818" cy="1427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1F74D-D43F-4B5A-B476-548288929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6125" y="4051428"/>
            <a:ext cx="4757020" cy="1126472"/>
          </a:xfrm>
          <a:prstGeom prst="rect">
            <a:avLst/>
          </a:prstGeom>
        </p:spPr>
      </p:pic>
      <p:pic>
        <p:nvPicPr>
          <p:cNvPr id="9" name="image7.png">
            <a:extLst>
              <a:ext uri="{FF2B5EF4-FFF2-40B4-BE49-F238E27FC236}">
                <a16:creationId xmlns:a16="http://schemas.microsoft.com/office/drawing/2014/main" id="{62055C22-9670-405A-8FF5-1EA819862D4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4319" y="3429000"/>
            <a:ext cx="6138798" cy="2361418"/>
          </a:xfrm>
          <a:prstGeom prst="rect">
            <a:avLst/>
          </a:prstGeom>
          <a:ln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5DB6BF-6104-4D57-8980-5B144AC3CCCD}"/>
                  </a:ext>
                </a:extLst>
              </p:cNvPr>
              <p:cNvSpPr/>
              <p:nvPr/>
            </p:nvSpPr>
            <p:spPr>
              <a:xfrm>
                <a:off x="3006246" y="5790418"/>
                <a:ext cx="7690981" cy="875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a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p>
                                          </m:sSubSup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p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a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p>
                                          </m:sSubSup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5DB6BF-6104-4D57-8980-5B144AC3C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246" y="5790418"/>
                <a:ext cx="7690981" cy="875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F2FFB65-F3C4-43C9-A60B-B6B8474A0432}"/>
              </a:ext>
            </a:extLst>
          </p:cNvPr>
          <p:cNvSpPr txBox="1"/>
          <p:nvPr/>
        </p:nvSpPr>
        <p:spPr>
          <a:xfrm>
            <a:off x="838200" y="3429000"/>
            <a:ext cx="15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Сиамская сеть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88E3C-1A6D-4304-8D10-1D4B130AFFBC}"/>
              </a:ext>
            </a:extLst>
          </p:cNvPr>
          <p:cNvSpPr txBox="1"/>
          <p:nvPr/>
        </p:nvSpPr>
        <p:spPr>
          <a:xfrm>
            <a:off x="1562100" y="6043436"/>
            <a:ext cx="195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Целевая функция:</a:t>
            </a:r>
          </a:p>
        </p:txBody>
      </p:sp>
    </p:spTree>
    <p:extLst>
      <p:ext uri="{BB962C8B-B14F-4D97-AF65-F5344CB8AC3E}">
        <p14:creationId xmlns:p14="http://schemas.microsoft.com/office/powerpoint/2010/main" val="1719286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5197-DEF2-4555-8085-8AF6E0C9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FaceNet</a:t>
            </a:r>
            <a:endParaRPr lang="ru-RU" dirty="0"/>
          </a:p>
        </p:txBody>
      </p:sp>
      <p:pic>
        <p:nvPicPr>
          <p:cNvPr id="4098" name="Picture 2" descr="Image result for facenet">
            <a:extLst>
              <a:ext uri="{FF2B5EF4-FFF2-40B4-BE49-F238E27FC236}">
                <a16:creationId xmlns:a16="http://schemas.microsoft.com/office/drawing/2014/main" id="{24E44972-A7CE-4D79-80C5-CE010C5BB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604000" cy="495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BEF550-1125-4C3B-9C17-185B7539A0DA}"/>
                  </a:ext>
                </a:extLst>
              </p:cNvPr>
              <p:cNvSpPr/>
              <p:nvPr/>
            </p:nvSpPr>
            <p:spPr>
              <a:xfrm>
                <a:off x="4501019" y="590223"/>
                <a:ext cx="7690981" cy="875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a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p>
                                          </m:sSubSup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p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a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p>
                                          </m:sSubSup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</m:sub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ru-RU" i="0">
                                                  <a:latin typeface="Cambria Math" panose="02040503050406030204" pitchFamily="18" charset="0"/>
                                                </a:rPr>
                                                <m:t>i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ru-RU" i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BEF550-1125-4C3B-9C17-185B7539A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019" y="590223"/>
                <a:ext cx="7690981" cy="875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4714FC-B8A9-4FA2-B9BB-6671D2E62AA5}"/>
              </a:ext>
            </a:extLst>
          </p:cNvPr>
          <p:cNvCxnSpPr>
            <a:stCxn id="5" idx="2"/>
          </p:cNvCxnSpPr>
          <p:nvPr/>
        </p:nvCxnSpPr>
        <p:spPr>
          <a:xfrm flipH="1">
            <a:off x="6877050" y="1465591"/>
            <a:ext cx="1469460" cy="2420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506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9BED-C179-419A-BED0-371B8F35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Открытая реализация </a:t>
            </a:r>
            <a:r>
              <a:rPr lang="en-US" dirty="0" err="1"/>
              <a:t>OpenFace</a:t>
            </a:r>
            <a:r>
              <a:rPr lang="en-US" dirty="0"/>
              <a:t> (Torch/Python)</a:t>
            </a:r>
            <a:endParaRPr lang="ru-RU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CC677C9-AEDE-40A6-9EA6-C698E96FD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415" y="1522176"/>
            <a:ext cx="7258417" cy="471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E30AE-B755-448F-9CD5-2B183ABC03C9}"/>
              </a:ext>
            </a:extLst>
          </p:cNvPr>
          <p:cNvSpPr txBox="1"/>
          <p:nvPr/>
        </p:nvSpPr>
        <p:spPr>
          <a:xfrm>
            <a:off x="379168" y="2690336"/>
            <a:ext cx="38311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Детектировать лицо</a:t>
            </a:r>
          </a:p>
          <a:p>
            <a:pPr marL="342900" indent="-342900">
              <a:buAutoNum type="arabicPeriod"/>
            </a:pPr>
            <a:r>
              <a:rPr lang="ru-RU" dirty="0"/>
              <a:t>Выполнить выравнивание</a:t>
            </a:r>
          </a:p>
          <a:p>
            <a:pPr marL="342900" indent="-342900">
              <a:buAutoNum type="arabicPeriod"/>
            </a:pPr>
            <a:r>
              <a:rPr lang="ru-RU" dirty="0"/>
              <a:t>Обрезать</a:t>
            </a:r>
          </a:p>
          <a:p>
            <a:pPr marL="342900" indent="-342900">
              <a:buAutoNum type="arabicPeriod"/>
            </a:pPr>
            <a:r>
              <a:rPr lang="ru-RU" dirty="0"/>
              <a:t>Рассчитать вектор</a:t>
            </a:r>
          </a:p>
          <a:p>
            <a:pPr marL="342900" indent="-342900">
              <a:buAutoNum type="arabicPeriod"/>
            </a:pPr>
            <a:r>
              <a:rPr lang="ru-RU" dirty="0"/>
              <a:t>Отнести вектор к нужному классу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B402B7-3D82-467B-95D4-021EA1203563}"/>
              </a:ext>
            </a:extLst>
          </p:cNvPr>
          <p:cNvSpPr/>
          <p:nvPr/>
        </p:nvSpPr>
        <p:spPr>
          <a:xfrm>
            <a:off x="0" y="6488668"/>
            <a:ext cx="402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https://cmusatyalab.github.io/openface/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2094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965AD-E135-4CEA-8E61-940A89079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Открытая реализация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C6D198D-8EB2-4937-9112-0E66662AB2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4" y="1690688"/>
            <a:ext cx="7972425" cy="44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91E39E-B4F0-4DB8-8BA1-A069D8FABE07}"/>
              </a:ext>
            </a:extLst>
          </p:cNvPr>
          <p:cNvSpPr/>
          <p:nvPr/>
        </p:nvSpPr>
        <p:spPr>
          <a:xfrm>
            <a:off x="0" y="6488668"/>
            <a:ext cx="402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https://cmusatyalab.github.io/openface/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9945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1EBE-371A-4BA4-9B23-65302063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 err="1"/>
              <a:t>Dlib</a:t>
            </a:r>
            <a:r>
              <a:rPr lang="ru-RU" dirty="0"/>
              <a:t> (</a:t>
            </a:r>
            <a:r>
              <a:rPr lang="en-US" dirty="0"/>
              <a:t>C++/Python</a:t>
            </a:r>
            <a:r>
              <a:rPr lang="ru-R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44FB-44C0-4291-8C79-DA144B228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022600"/>
          </a:xfrm>
        </p:spPr>
        <p:txBody>
          <a:bodyPr/>
          <a:lstStyle/>
          <a:p>
            <a:r>
              <a:rPr lang="ru-RU" dirty="0"/>
              <a:t>Используется предобработка для нахождения ключевых точек</a:t>
            </a:r>
          </a:p>
          <a:p>
            <a:r>
              <a:rPr lang="ru-RU" dirty="0"/>
              <a:t>Лицо выравнивается по ключевым точкам</a:t>
            </a:r>
          </a:p>
          <a:p>
            <a:r>
              <a:rPr lang="ru-RU" dirty="0"/>
              <a:t>Далее используется </a:t>
            </a:r>
            <a:r>
              <a:rPr lang="en-US" dirty="0"/>
              <a:t>CNN </a:t>
            </a:r>
            <a:r>
              <a:rPr lang="ru-RU" dirty="0"/>
              <a:t>(</a:t>
            </a:r>
            <a:r>
              <a:rPr lang="en-US" dirty="0" err="1"/>
              <a:t>ResNet</a:t>
            </a:r>
            <a:r>
              <a:rPr lang="en-US" dirty="0"/>
              <a:t> c </a:t>
            </a:r>
            <a:r>
              <a:rPr lang="ru-RU" dirty="0"/>
              <a:t>29 слоями) для расчета дескриптора</a:t>
            </a:r>
          </a:p>
          <a:p>
            <a:r>
              <a:rPr lang="ru-RU" dirty="0"/>
              <a:t>Сеть обучена таким образом, чтобы разные изображения лица одного человека попадали в </a:t>
            </a:r>
            <a:r>
              <a:rPr lang="ru-RU" dirty="0" err="1"/>
              <a:t>гиперсферу</a:t>
            </a:r>
            <a:r>
              <a:rPr lang="ru-RU" dirty="0"/>
              <a:t> радиусом 0.6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C8B9EC-3E11-4FFE-9797-4CBC728F518A}"/>
              </a:ext>
            </a:extLst>
          </p:cNvPr>
          <p:cNvSpPr/>
          <p:nvPr/>
        </p:nvSpPr>
        <p:spPr>
          <a:xfrm>
            <a:off x="-32239" y="6488668"/>
            <a:ext cx="1225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http://blog.dlib.net/2017/02/high-quality-face-recognition-with-deep.html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1009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468B-7D1E-403F-AB14-DF57B815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детектирование лица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6EFBF-6A34-40BC-944A-97C3CEF48873}"/>
              </a:ext>
            </a:extLst>
          </p:cNvPr>
          <p:cNvSpPr/>
          <p:nvPr/>
        </p:nvSpPr>
        <p:spPr>
          <a:xfrm>
            <a:off x="0" y="656121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https://medium.com/@krsatyam1996/face-recognition-using-openface-92f02045ca2a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E253DA-CA0F-47D8-BABA-136FC5EA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58" y="1569794"/>
            <a:ext cx="11011142" cy="39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E3229C-957A-4C8D-84FD-D0DB6B6C985A}"/>
              </a:ext>
            </a:extLst>
          </p:cNvPr>
          <p:cNvSpPr/>
          <p:nvPr/>
        </p:nvSpPr>
        <p:spPr>
          <a:xfrm>
            <a:off x="5848229" y="2847975"/>
            <a:ext cx="924046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77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5624AC-743E-488D-B785-815F6B4E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Вспомним…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C6355B-415F-4AE8-B05F-207F8CB85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Метод Виолы-Джонса (идея)</a:t>
            </a:r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2052" name="Picture 4" descr="Image result for face detection crowd">
            <a:extLst>
              <a:ext uri="{FF2B5EF4-FFF2-40B4-BE49-F238E27FC236}">
                <a16:creationId xmlns:a16="http://schemas.microsoft.com/office/drawing/2014/main" id="{F69DCC7B-E9AE-4924-8D59-7AD53F11F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2998"/>
            <a:ext cx="5295900" cy="297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0D9297-42FD-4B41-93AC-8FA0B0C80561}"/>
              </a:ext>
            </a:extLst>
          </p:cNvPr>
          <p:cNvSpPr/>
          <p:nvPr/>
        </p:nvSpPr>
        <p:spPr>
          <a:xfrm>
            <a:off x="838200" y="2792998"/>
            <a:ext cx="609600" cy="5905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6A7945-7435-4D37-84EA-92FD204AC5BC}"/>
              </a:ext>
            </a:extLst>
          </p:cNvPr>
          <p:cNvCxnSpPr/>
          <p:nvPr/>
        </p:nvCxnSpPr>
        <p:spPr>
          <a:xfrm>
            <a:off x="1143000" y="3088273"/>
            <a:ext cx="1000125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Image result for face detection crowd">
            <a:extLst>
              <a:ext uri="{FF2B5EF4-FFF2-40B4-BE49-F238E27FC236}">
                <a16:creationId xmlns:a16="http://schemas.microsoft.com/office/drawing/2014/main" id="{D1C681EA-BF39-45E7-8F49-C364E56B9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2086" y="3680724"/>
            <a:ext cx="609601" cy="63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A748BBD-24F5-49C0-B1BE-359F1974C45F}"/>
              </a:ext>
            </a:extLst>
          </p:cNvPr>
          <p:cNvSpPr/>
          <p:nvPr/>
        </p:nvSpPr>
        <p:spPr>
          <a:xfrm>
            <a:off x="6372226" y="3858419"/>
            <a:ext cx="609602" cy="453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6C30E3-6050-4159-A6AA-46D900361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873" y="3587644"/>
            <a:ext cx="1703293" cy="1165709"/>
          </a:xfrm>
          <a:prstGeom prst="rect">
            <a:avLst/>
          </a:prstGeom>
        </p:spPr>
      </p:pic>
      <p:pic>
        <p:nvPicPr>
          <p:cNvPr id="18" name="Picture 4" descr="Image result for face detection crowd">
            <a:extLst>
              <a:ext uri="{FF2B5EF4-FFF2-40B4-BE49-F238E27FC236}">
                <a16:creationId xmlns:a16="http://schemas.microsoft.com/office/drawing/2014/main" id="{967E4A83-128E-43BA-87D7-27B30F0CB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2086" y="2792998"/>
            <a:ext cx="6096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face detection crowd">
            <a:extLst>
              <a:ext uri="{FF2B5EF4-FFF2-40B4-BE49-F238E27FC236}">
                <a16:creationId xmlns:a16="http://schemas.microsoft.com/office/drawing/2014/main" id="{3168D4D2-A8B1-49B3-8B63-F28740124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03036" y="5035444"/>
            <a:ext cx="6286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36B0F42-E850-45DE-A87D-87A6E78DC923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7731686" y="3088273"/>
            <a:ext cx="683187" cy="1082226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E262B6D-ABF8-4B72-B48A-1ECA928BCD89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731687" y="3996134"/>
            <a:ext cx="683186" cy="174365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B12F570-8C7A-4ECD-AA3E-563B76F6BD70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V="1">
            <a:off x="7731686" y="4170499"/>
            <a:ext cx="683187" cy="116022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9810628-B4F2-4F5B-8D7A-82E1633C04CD}"/>
              </a:ext>
            </a:extLst>
          </p:cNvPr>
          <p:cNvSpPr txBox="1"/>
          <p:nvPr/>
        </p:nvSpPr>
        <p:spPr>
          <a:xfrm>
            <a:off x="7255204" y="45311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817E80-2CB4-4CA7-B4BC-28B8A2A28FFA}"/>
              </a:ext>
            </a:extLst>
          </p:cNvPr>
          <p:cNvSpPr txBox="1"/>
          <p:nvPr/>
        </p:nvSpPr>
        <p:spPr>
          <a:xfrm>
            <a:off x="10850619" y="2541548"/>
            <a:ext cx="8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Лицо?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3105BC3A-79A0-4E03-B7A8-BB2A7C694ADC}"/>
              </a:ext>
            </a:extLst>
          </p:cNvPr>
          <p:cNvSpPr txBox="1"/>
          <p:nvPr/>
        </p:nvSpPr>
        <p:spPr>
          <a:xfrm>
            <a:off x="838200" y="5881172"/>
            <a:ext cx="436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1. Скользящее окно переменного размера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F56704E-8970-47E5-A281-814392155DD9}"/>
              </a:ext>
            </a:extLst>
          </p:cNvPr>
          <p:cNvSpPr txBox="1"/>
          <p:nvPr/>
        </p:nvSpPr>
        <p:spPr>
          <a:xfrm>
            <a:off x="7526872" y="5644267"/>
            <a:ext cx="235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2. Расчет корреляции с признаками Хаара</a:t>
            </a:r>
            <a:r>
              <a:rPr lang="en-US" dirty="0"/>
              <a:t> (aka </a:t>
            </a:r>
            <a:r>
              <a:rPr lang="ru-RU" dirty="0"/>
              <a:t>слабые классификаторы</a:t>
            </a:r>
            <a:r>
              <a:rPr lang="en-US" dirty="0"/>
              <a:t> )</a:t>
            </a:r>
            <a:endParaRPr lang="ru-RU" dirty="0"/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13D88486-D400-4B30-9427-568432509F04}"/>
              </a:ext>
            </a:extLst>
          </p:cNvPr>
          <p:cNvSpPr/>
          <p:nvPr/>
        </p:nvSpPr>
        <p:spPr>
          <a:xfrm>
            <a:off x="10400365" y="3722505"/>
            <a:ext cx="1703293" cy="895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Сильный классификатор</a:t>
            </a:r>
          </a:p>
        </p:txBody>
      </p: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72BDE6A0-E582-4EAA-B54C-ABE34054CA5C}"/>
              </a:ext>
            </a:extLst>
          </p:cNvPr>
          <p:cNvCxnSpPr>
            <a:stCxn id="14" idx="3"/>
            <a:endCxn id="2051" idx="1"/>
          </p:cNvCxnSpPr>
          <p:nvPr/>
        </p:nvCxnSpPr>
        <p:spPr>
          <a:xfrm flipV="1">
            <a:off x="10118166" y="4170498"/>
            <a:ext cx="282199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BEE618C-BBB6-4FCA-9F59-C33B4211D0D4}"/>
              </a:ext>
            </a:extLst>
          </p:cNvPr>
          <p:cNvCxnSpPr>
            <a:cxnSpLocks/>
            <a:stCxn id="2051" idx="0"/>
            <a:endCxn id="28" idx="2"/>
          </p:cNvCxnSpPr>
          <p:nvPr/>
        </p:nvCxnSpPr>
        <p:spPr>
          <a:xfrm flipH="1" flipV="1">
            <a:off x="11252011" y="2910880"/>
            <a:ext cx="1" cy="8116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4F4C229-5B3D-4652-AFA8-23C2A9869C80}"/>
              </a:ext>
            </a:extLst>
          </p:cNvPr>
          <p:cNvSpPr txBox="1"/>
          <p:nvPr/>
        </p:nvSpPr>
        <p:spPr>
          <a:xfrm>
            <a:off x="9934024" y="5035444"/>
            <a:ext cx="235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3. Взвешенная сумма откликов</a:t>
            </a:r>
          </a:p>
        </p:txBody>
      </p:sp>
    </p:spTree>
    <p:extLst>
      <p:ext uri="{BB962C8B-B14F-4D97-AF65-F5344CB8AC3E}">
        <p14:creationId xmlns:p14="http://schemas.microsoft.com/office/powerpoint/2010/main" val="958440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A5A4-5BD3-4DFE-AE30-7CCB3F50F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выравнивание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C34543-9C1D-443A-98EA-155D457A5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4018712"/>
            <a:ext cx="4539511" cy="28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02061EC-E6EE-410E-B548-2DA041606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2" y="1231107"/>
            <a:ext cx="7724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FA2BDB-7C12-4EC3-9A23-A551FF1E2EF1}"/>
              </a:ext>
            </a:extLst>
          </p:cNvPr>
          <p:cNvSpPr/>
          <p:nvPr/>
        </p:nvSpPr>
        <p:spPr>
          <a:xfrm>
            <a:off x="0" y="656121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https://medium.com/@krsatyam1996/face-recognition-using-openface-92f02045ca2a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9072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8DCF-7643-4D8D-9DB1-5133312C8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Прогон через </a:t>
            </a:r>
            <a:r>
              <a:rPr lang="en-US" dirty="0"/>
              <a:t>CNN</a:t>
            </a:r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8D12D68-4C95-4E4D-8480-27F42C43C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4" t="7060" r="4740" b="27524"/>
          <a:stretch/>
        </p:blipFill>
        <p:spPr bwMode="auto">
          <a:xfrm>
            <a:off x="762001" y="2741612"/>
            <a:ext cx="18288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resnet">
            <a:extLst>
              <a:ext uri="{FF2B5EF4-FFF2-40B4-BE49-F238E27FC236}">
                <a16:creationId xmlns:a16="http://schemas.microsoft.com/office/drawing/2014/main" id="{9B36F5A8-F333-4A0E-8E03-8E79C8FD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649" y="2035968"/>
            <a:ext cx="4957876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50EC9B6-986A-42E5-979E-E8EBB6B44039}"/>
              </a:ext>
            </a:extLst>
          </p:cNvPr>
          <p:cNvSpPr/>
          <p:nvPr/>
        </p:nvSpPr>
        <p:spPr>
          <a:xfrm>
            <a:off x="2933700" y="3428999"/>
            <a:ext cx="1095375" cy="400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9EC8D-1943-4EF7-83F8-34C81103E6A3}"/>
              </a:ext>
            </a:extLst>
          </p:cNvPr>
          <p:cNvSpPr txBox="1"/>
          <p:nvPr/>
        </p:nvSpPr>
        <p:spPr>
          <a:xfrm>
            <a:off x="5741377" y="1327611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ResNet</a:t>
            </a:r>
            <a:endParaRPr lang="ru-RU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2518F71-F5FE-4D1A-B1D1-88072A08CF99}"/>
              </a:ext>
            </a:extLst>
          </p:cNvPr>
          <p:cNvSpPr/>
          <p:nvPr/>
        </p:nvSpPr>
        <p:spPr>
          <a:xfrm>
            <a:off x="8986951" y="3199911"/>
            <a:ext cx="1089513" cy="470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F4D6FC-6EC5-4C8F-9373-8D16C6E0FD3D}"/>
                  </a:ext>
                </a:extLst>
              </p:cNvPr>
              <p:cNvSpPr txBox="1"/>
              <p:nvPr/>
            </p:nvSpPr>
            <p:spPr>
              <a:xfrm>
                <a:off x="10138812" y="3244333"/>
                <a:ext cx="1291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F4D6FC-6EC5-4C8F-9373-8D16C6E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8812" y="3244333"/>
                <a:ext cx="12911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55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6D0D-1A4C-4312-9F0C-12A35D86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проблемы?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C85B-CED3-45C8-87C2-B32F09FFB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ideas?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160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56D0D-1A4C-4312-9F0C-12A35D86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чем проблемы?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6C85B-CED3-45C8-87C2-B32F09FFB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Фиксированный размер окна</a:t>
            </a:r>
          </a:p>
          <a:p>
            <a:pPr lvl="1"/>
            <a:r>
              <a:rPr lang="ru-RU" dirty="0"/>
              <a:t>Пусть и в рамках некоторого множества возможных размеров…</a:t>
            </a:r>
          </a:p>
          <a:p>
            <a:r>
              <a:rPr lang="ru-RU" dirty="0"/>
              <a:t>Фиксированные маски</a:t>
            </a:r>
          </a:p>
          <a:p>
            <a:pPr lvl="1"/>
            <a:r>
              <a:rPr lang="ru-RU" dirty="0"/>
              <a:t>5 масок, можно придумать и больше, но и сложность растет в таком случае</a:t>
            </a:r>
          </a:p>
          <a:p>
            <a:r>
              <a:rPr lang="ru-RU" dirty="0"/>
              <a:t>Контекст</a:t>
            </a:r>
          </a:p>
          <a:p>
            <a:pPr lvl="1"/>
            <a:r>
              <a:rPr lang="ru-RU" dirty="0"/>
              <a:t>Как учесть, что под головой, как правило, есть тело?</a:t>
            </a:r>
          </a:p>
        </p:txBody>
      </p:sp>
    </p:spTree>
    <p:extLst>
      <p:ext uri="{BB962C8B-B14F-4D97-AF65-F5344CB8AC3E}">
        <p14:creationId xmlns:p14="http://schemas.microsoft.com/office/powerpoint/2010/main" val="416796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FA0D-FF3F-4B28-A30F-CB884625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Аналогии с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299F-8D61-442D-9DF4-DE39C197B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Скользящее окно – ?</a:t>
            </a:r>
          </a:p>
        </p:txBody>
      </p:sp>
    </p:spTree>
    <p:extLst>
      <p:ext uri="{BB962C8B-B14F-4D97-AF65-F5344CB8AC3E}">
        <p14:creationId xmlns:p14="http://schemas.microsoft.com/office/powerpoint/2010/main" val="47927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FA0D-FF3F-4B28-A30F-CB884625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Аналогии с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299F-8D61-442D-9DF4-DE39C197B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Скользящее окно – </a:t>
            </a:r>
            <a:r>
              <a:rPr lang="ru-RU" dirty="0" err="1"/>
              <a:t>сверточный</a:t>
            </a:r>
            <a:r>
              <a:rPr lang="ru-RU" dirty="0"/>
              <a:t> слой</a:t>
            </a:r>
          </a:p>
          <a:p>
            <a:r>
              <a:rPr lang="ru-RU" dirty="0"/>
              <a:t>Фиксированные признаки Хаара – ?</a:t>
            </a:r>
          </a:p>
        </p:txBody>
      </p:sp>
    </p:spTree>
    <p:extLst>
      <p:ext uri="{BB962C8B-B14F-4D97-AF65-F5344CB8AC3E}">
        <p14:creationId xmlns:p14="http://schemas.microsoft.com/office/powerpoint/2010/main" val="399612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FA0D-FF3F-4B28-A30F-CB884625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Аналогии с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299F-8D61-442D-9DF4-DE39C197B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Скользящее окно – </a:t>
            </a:r>
            <a:r>
              <a:rPr lang="ru-RU" dirty="0" err="1"/>
              <a:t>сверточный</a:t>
            </a:r>
            <a:r>
              <a:rPr lang="ru-RU" dirty="0"/>
              <a:t> слой</a:t>
            </a:r>
          </a:p>
          <a:p>
            <a:r>
              <a:rPr lang="ru-RU" dirty="0"/>
              <a:t>Фиксированные признаки Хаара – обучаемые веса фильтров</a:t>
            </a:r>
          </a:p>
          <a:p>
            <a:r>
              <a:rPr lang="ru-RU" dirty="0"/>
              <a:t>Переменный размер окна - ?</a:t>
            </a:r>
          </a:p>
        </p:txBody>
      </p:sp>
    </p:spTree>
    <p:extLst>
      <p:ext uri="{BB962C8B-B14F-4D97-AF65-F5344CB8AC3E}">
        <p14:creationId xmlns:p14="http://schemas.microsoft.com/office/powerpoint/2010/main" val="2318259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FA0D-FF3F-4B28-A30F-CB884625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Аналогии с </a:t>
            </a:r>
            <a:r>
              <a:rPr lang="en-US" dirty="0"/>
              <a:t>CNN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299F-8D61-442D-9DF4-DE39C197B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Скользящее окно – </a:t>
            </a:r>
            <a:r>
              <a:rPr lang="ru-RU" dirty="0" err="1"/>
              <a:t>сверточный</a:t>
            </a:r>
            <a:r>
              <a:rPr lang="ru-RU" dirty="0"/>
              <a:t> слой</a:t>
            </a:r>
          </a:p>
          <a:p>
            <a:r>
              <a:rPr lang="ru-RU" dirty="0"/>
              <a:t>Фиксированные признаки Хаара – обучаемые веса фильтров</a:t>
            </a:r>
          </a:p>
          <a:p>
            <a:r>
              <a:rPr lang="ru-RU" dirty="0"/>
              <a:t>Переменный размер окна – пирамида изображений</a:t>
            </a:r>
          </a:p>
          <a:p>
            <a:r>
              <a:rPr lang="ru-RU" dirty="0"/>
              <a:t>Неизвестное число лиц (выход сети переменного размера) – ?</a:t>
            </a:r>
          </a:p>
        </p:txBody>
      </p:sp>
    </p:spTree>
    <p:extLst>
      <p:ext uri="{BB962C8B-B14F-4D97-AF65-F5344CB8AC3E}">
        <p14:creationId xmlns:p14="http://schemas.microsoft.com/office/powerpoint/2010/main" val="427231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745</Words>
  <Application>Microsoft Office PowerPoint</Application>
  <PresentationFormat>Widescreen</PresentationFormat>
  <Paragraphs>122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Анализ лиц</vt:lpstr>
      <vt:lpstr>Детектирование лиц</vt:lpstr>
      <vt:lpstr>Вспомним…</vt:lpstr>
      <vt:lpstr>В чем проблемы?</vt:lpstr>
      <vt:lpstr>В чем проблемы?</vt:lpstr>
      <vt:lpstr>Аналогии с CNN</vt:lpstr>
      <vt:lpstr>Аналогии с CNN</vt:lpstr>
      <vt:lpstr>Аналогии с CNN</vt:lpstr>
      <vt:lpstr>Аналогии с CNN</vt:lpstr>
      <vt:lpstr>Аналогии с CNN</vt:lpstr>
      <vt:lpstr>Аналогии с CNN</vt:lpstr>
      <vt:lpstr>Что не так?</vt:lpstr>
      <vt:lpstr>Что не так?</vt:lpstr>
      <vt:lpstr>Что не так?</vt:lpstr>
      <vt:lpstr>Что не так?</vt:lpstr>
      <vt:lpstr>Ключевые точки лица</vt:lpstr>
      <vt:lpstr>Идея MTCNN</vt:lpstr>
      <vt:lpstr>Схема MTCNN</vt:lpstr>
      <vt:lpstr>Результаты</vt:lpstr>
      <vt:lpstr>Нейросетевые методы распознавания лиц</vt:lpstr>
      <vt:lpstr>Задачи распознавания лиц</vt:lpstr>
      <vt:lpstr>Развитие алгоритмов</vt:lpstr>
      <vt:lpstr>Развитие алгоритмов</vt:lpstr>
      <vt:lpstr>Метод FaceNet</vt:lpstr>
      <vt:lpstr>FaceNet</vt:lpstr>
      <vt:lpstr>Открытая реализация OpenFace (Torch/Python)</vt:lpstr>
      <vt:lpstr>Открытая реализация</vt:lpstr>
      <vt:lpstr>Библиотека Dlib (C++/Python)</vt:lpstr>
      <vt:lpstr>Пример: детектирование лица</vt:lpstr>
      <vt:lpstr>Пример: выравнивание</vt:lpstr>
      <vt:lpstr>Пример: Прогон через CNN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Детектирование объектов с использованием сверточных нейронных сетей</dc:title>
  <dc:creator>Veselov Anton</dc:creator>
  <cp:lastModifiedBy>Veselov Anton</cp:lastModifiedBy>
  <cp:revision>179</cp:revision>
  <dcterms:created xsi:type="dcterms:W3CDTF">2019-11-04T20:42:43Z</dcterms:created>
  <dcterms:modified xsi:type="dcterms:W3CDTF">2020-12-10T15:25:00Z</dcterms:modified>
</cp:coreProperties>
</file>